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IBM Plex Sans"/>
      <p:regular r:id="rId56"/>
      <p:bold r:id="rId57"/>
      <p:italic r:id="rId58"/>
      <p:boldItalic r:id="rId59"/>
    </p:embeddedFont>
    <p:embeddedFont>
      <p:font typeface="IBM Plex Sans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346">
          <p15:clr>
            <a:srgbClr val="747775"/>
          </p15:clr>
        </p15:guide>
        <p15:guide id="4" pos="5425">
          <p15:clr>
            <a:srgbClr val="747775"/>
          </p15:clr>
        </p15:guide>
        <p15:guide id="5" orient="horz" pos="454">
          <p15:clr>
            <a:srgbClr val="747775"/>
          </p15:clr>
        </p15:guide>
        <p15:guide id="6" orient="horz" pos="2948">
          <p15:clr>
            <a:srgbClr val="747775"/>
          </p15:clr>
        </p15:guide>
        <p15:guide id="7" orient="horz" pos="783">
          <p15:clr>
            <a:srgbClr val="747775"/>
          </p15:clr>
        </p15:guide>
        <p15:guide id="8" orient="horz" pos="1026">
          <p15:clr>
            <a:srgbClr val="747775"/>
          </p15:clr>
        </p15:guide>
      </p15:sldGuideLst>
    </p:ext>
    <p:ext uri="GoogleSlidesCustomDataVersion2">
      <go:slidesCustomData xmlns:go="http://customooxmlschemas.google.com/" r:id="rId64" roundtripDataSignature="AMtx7miw9xTfcP7gNrBVOK86yWAxfvhs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6"/>
        <p:guide pos="5425"/>
        <p:guide pos="454" orient="horz"/>
        <p:guide pos="2948" orient="horz"/>
        <p:guide pos="783" orient="horz"/>
        <p:guide pos="102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SemiBold-italic.fntdata"/><Relationship Id="rId61" Type="http://schemas.openxmlformats.org/officeDocument/2006/relationships/font" Target="fonts/IBMPlexSansSemiBold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IBMPlexSa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Sans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IBMPlexSans-bold.fntdata"/><Relationship Id="rId12" Type="http://schemas.openxmlformats.org/officeDocument/2006/relationships/slide" Target="slides/slide7.xml"/><Relationship Id="rId56" Type="http://schemas.openxmlformats.org/officeDocument/2006/relationships/font" Target="fonts/IBMPlexSans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Sans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705df4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705df4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bd0fe895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8bd0fe895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bd0fe895e_0_6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8bd0fe895e_0_6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bd0fe895e_0_6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8bd0fe895e_0_6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bd0fe895e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8bd0fe895e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bd0fe895e_0_6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8bd0fe895e_0_6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bd0fe895e_0_6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28bd0fe895e_0_6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bd0fe895e_0_6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28bd0fe895e_0_6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bd0fe895e_0_6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g28bd0fe895e_0_6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bd0fe895e_0_6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g28bd0fe895e_0_6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bd0fe895e_0_6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28bd0fe895e_0_6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bd0fe895e_0_7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g28bd0fe895e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bd0fe895e_0_7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g28bd0fe895e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bd0fe895e_0_7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g28bd0fe895e_0_7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bd0fe895e_0_7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g28bd0fe895e_0_7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bd0fe895e_0_7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8bd0fe895e_0_7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bd0fe895e_0_7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8bd0fe895e_0_7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bd0fe895e_0_7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g28bd0fe895e_0_7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bd0fe895e_0_7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28bd0fe895e_0_7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bd0fe895e_0_7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g28bd0fe895e_0_7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8bd0fe895e_0_7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8bd0fe895e_0_7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bd0fe895e_0_7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28bd0fe895e_0_7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bd0fe895e_0_8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g28bd0fe895e_0_8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bd0fe895e_0_8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g28bd0fe895e_0_8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bd0fe895e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g28bd0fe895e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bd0fe895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28bd0fe895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bd0fe895e_0_8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28bd0fe895e_0_8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bd0fe895e_0_8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g28bd0fe895e_0_8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bd0fe895e_0_8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g28bd0fe895e_0_8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bd0fe895e_0_8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28bd0fe895e_0_8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bd0fe895e_0_8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g28bd0fe895e_0_8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bd0fe895e_0_8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Google Shape;577;g28bd0fe895e_0_8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bd0fe895e_0_8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Google Shape;583;g28bd0fe895e_0_8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bd0fe895e_0_8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Google Shape;589;g28bd0fe895e_0_8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bd0fe895e_0_8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28bd0fe895e_0_8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bd0fe895e_0_9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g28bd0fe895e_0_9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image" Target="../media/image48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Relationship Id="rId6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4"/>
          <p:cNvSpPr txBox="1"/>
          <p:nvPr>
            <p:ph type="title"/>
          </p:nvPr>
        </p:nvSpPr>
        <p:spPr>
          <a:xfrm>
            <a:off x="3805199" y="719998"/>
            <a:ext cx="4798803" cy="40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54"/>
          <p:cNvSpPr txBox="1"/>
          <p:nvPr>
            <p:ph idx="1" type="body"/>
          </p:nvPr>
        </p:nvSpPr>
        <p:spPr>
          <a:xfrm>
            <a:off x="3805199" y="1122599"/>
            <a:ext cx="4798803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54"/>
          <p:cNvSpPr txBox="1"/>
          <p:nvPr>
            <p:ph idx="2" type="body"/>
          </p:nvPr>
        </p:nvSpPr>
        <p:spPr>
          <a:xfrm>
            <a:off x="3805199" y="2275800"/>
            <a:ext cx="3996300" cy="222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4" name="Google Shape;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77" name="Google Shape;7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78" name="Google Shape;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8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79" name="Google Shape;7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80" name="Google Shape;8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8"/>
            <a:ext cx="2868355" cy="2965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81" name="Google Shape;8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82" name="Google Shape;82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89" cy="2772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83" name="Google Shape;83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1" cy="6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3"/>
          <p:cNvSpPr txBox="1"/>
          <p:nvPr/>
        </p:nvSpPr>
        <p:spPr>
          <a:xfrm>
            <a:off x="919162" y="2398897"/>
            <a:ext cx="7310402" cy="345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85" name="Google Shape;85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5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6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bg>
      <p:bgPr>
        <a:solidFill>
          <a:srgbClr val="25252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6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66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97" name="Google Shape;9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7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67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103" name="Google Shape;10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7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bg>
      <p:bgPr>
        <a:solidFill>
          <a:srgbClr val="25252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107" name="Google Shape;10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400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108" name="Google Shape;1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8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68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1" name="Google Shape;111;p6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113" name="Google Shape;11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114" name="Google Shape;11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9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69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6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119" name="Google Shape;11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120" name="Google Shape;12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0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70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7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bg>
      <p:bgPr>
        <a:solidFill>
          <a:srgbClr val="25252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25" name="Google Shape;12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26" name="Google Shape;12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1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71"/>
          <p:cNvSpPr txBox="1"/>
          <p:nvPr>
            <p:ph type="title"/>
          </p:nvPr>
        </p:nvSpPr>
        <p:spPr>
          <a:xfrm>
            <a:off x="539999" y="1295699"/>
            <a:ext cx="8064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7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 showMasterSp="0">
  <p:cSld name="CUSTOM_2_1_4_1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131" name="Google Shape;1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132" name="Google Shape;13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2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7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8" name="Google Shape;1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36" name="Google Shape;13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3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73"/>
          <p:cNvSpPr txBox="1"/>
          <p:nvPr>
            <p:ph type="title"/>
          </p:nvPr>
        </p:nvSpPr>
        <p:spPr>
          <a:xfrm>
            <a:off x="539999" y="1295699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39" name="Google Shape;1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42" name="Google Shape;14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4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44" name="Google Shape;1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4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46" name="Google Shape;14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49" name="Google Shape;14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5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51" name="Google Shape;1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52" name="Google Shape;15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5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7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56" name="Google Shape;15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58" name="Google Shape;15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90613"/>
            <a:ext cx="291603" cy="28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59" name="Google Shape;15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3"/>
            <a:ext cx="421657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6"/>
          <p:cNvSpPr txBox="1"/>
          <p:nvPr>
            <p:ph type="title"/>
          </p:nvPr>
        </p:nvSpPr>
        <p:spPr>
          <a:xfrm>
            <a:off x="539999" y="1295695"/>
            <a:ext cx="3852003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7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7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77"/>
          <p:cNvSpPr txBox="1"/>
          <p:nvPr>
            <p:ph type="title"/>
          </p:nvPr>
        </p:nvSpPr>
        <p:spPr>
          <a:xfrm>
            <a:off x="539999" y="719998"/>
            <a:ext cx="3855602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65" name="Google Shape;1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83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68" name="Google Shape;16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8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7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72" name="Google Shape;17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9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7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76" name="Google Shape;17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0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8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>
  <p:cSld name="1_Title slide 5_2_1_2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1"/>
          <p:cNvSpPr txBox="1"/>
          <p:nvPr>
            <p:ph type="title"/>
          </p:nvPr>
        </p:nvSpPr>
        <p:spPr>
          <a:xfrm>
            <a:off x="3805199" y="719998"/>
            <a:ext cx="4798803" cy="40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81"/>
          <p:cNvSpPr txBox="1"/>
          <p:nvPr>
            <p:ph idx="1" type="body"/>
          </p:nvPr>
        </p:nvSpPr>
        <p:spPr>
          <a:xfrm>
            <a:off x="3805199" y="1122599"/>
            <a:ext cx="4798803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81"/>
          <p:cNvSpPr txBox="1"/>
          <p:nvPr>
            <p:ph idx="2" type="body"/>
          </p:nvPr>
        </p:nvSpPr>
        <p:spPr>
          <a:xfrm>
            <a:off x="3805199" y="2275800"/>
            <a:ext cx="3996300" cy="222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8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>
  <p:cSld name="1_Title slide 5_2_1_4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2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82"/>
          <p:cNvSpPr txBox="1"/>
          <p:nvPr>
            <p:ph idx="1" type="body"/>
          </p:nvPr>
        </p:nvSpPr>
        <p:spPr>
          <a:xfrm>
            <a:off x="1008000" y="1439999"/>
            <a:ext cx="1278000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8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bg>
      <p:bgPr>
        <a:solidFill>
          <a:srgbClr val="25252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6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22" name="Google Shape;2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23" name="Google Shape;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6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24" name="Google Shape;2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25" name="Google Shape;2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26" name="Google Shape;2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5" cy="190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27" name="Google Shape;2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>
  <p:cSld name="1_Title slide 5_2_1_4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3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83"/>
          <p:cNvSpPr txBox="1"/>
          <p:nvPr>
            <p:ph idx="1" type="body"/>
          </p:nvPr>
        </p:nvSpPr>
        <p:spPr>
          <a:xfrm>
            <a:off x="539999" y="1800000"/>
            <a:ext cx="1746001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1" name="Google Shape;191;p8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>
  <p:cSld name="1_Title slide 5_2_1_4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4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84"/>
          <p:cNvSpPr txBox="1"/>
          <p:nvPr>
            <p:ph idx="1" type="body"/>
          </p:nvPr>
        </p:nvSpPr>
        <p:spPr>
          <a:xfrm>
            <a:off x="539999" y="1260000"/>
            <a:ext cx="8064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8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>
  <p:cSld name="1_Title slide 5_2_1_4_1_1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5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85"/>
          <p:cNvSpPr txBox="1"/>
          <p:nvPr>
            <p:ph idx="1" type="body"/>
          </p:nvPr>
        </p:nvSpPr>
        <p:spPr>
          <a:xfrm>
            <a:off x="539999" y="1260000"/>
            <a:ext cx="3852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8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>
  <p:cSld name="1_Title slide 5_2_1_12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2" name="Google Shape;202;p8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7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206" name="Google Shape;206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8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211" name="Google Shape;21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bg>
      <p:bgPr>
        <a:solidFill>
          <a:srgbClr val="25252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214" name="Google Shape;21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215" name="Google Shape;21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0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90"/>
          <p:cNvSpPr txBox="1"/>
          <p:nvPr>
            <p:ph type="title"/>
          </p:nvPr>
        </p:nvSpPr>
        <p:spPr>
          <a:xfrm>
            <a:off x="539999" y="719998"/>
            <a:ext cx="3855602" cy="36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220" name="Google Shape;22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3" cy="28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1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9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26" name="Google Shape;22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2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9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31" name="Google Shape;3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3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32" name="Google Shape;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3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33" name="Google Shape;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1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34" name="Google Shape;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35" name="Google Shape;3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36" name="Google Shape;3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30" name="Google Shape;230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3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9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34" name="Google Shape;234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4679998"/>
            <a:ext cx="291602" cy="291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4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9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5"/>
          <p:cNvSpPr txBox="1"/>
          <p:nvPr>
            <p:ph idx="1" type="body"/>
          </p:nvPr>
        </p:nvSpPr>
        <p:spPr>
          <a:xfrm>
            <a:off x="539999" y="152400"/>
            <a:ext cx="8064003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9" name="Google Shape;239;p9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>
  <p:cSld name="1_Title slide 5_2_1_12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6"/>
          <p:cNvSpPr txBox="1"/>
          <p:nvPr>
            <p:ph idx="1" type="body"/>
          </p:nvPr>
        </p:nvSpPr>
        <p:spPr>
          <a:xfrm>
            <a:off x="539999" y="152400"/>
            <a:ext cx="5958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9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>
  <p:cSld name="1_Title slide 5_2_1_4_1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7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97"/>
          <p:cNvSpPr txBox="1"/>
          <p:nvPr>
            <p:ph idx="1" type="body"/>
          </p:nvPr>
        </p:nvSpPr>
        <p:spPr>
          <a:xfrm>
            <a:off x="1008000" y="1439999"/>
            <a:ext cx="1278000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6" name="Google Shape;246;p9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>
  <p:cSld name="1_Title slide 5_2_1_4_1_1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8"/>
          <p:cNvSpPr txBox="1"/>
          <p:nvPr>
            <p:ph type="title"/>
          </p:nvPr>
        </p:nvSpPr>
        <p:spPr>
          <a:xfrm>
            <a:off x="539999" y="719998"/>
            <a:ext cx="8065201" cy="320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9" name="Google Shape;249;p98"/>
          <p:cNvSpPr txBox="1"/>
          <p:nvPr>
            <p:ph idx="1" type="body"/>
          </p:nvPr>
        </p:nvSpPr>
        <p:spPr>
          <a:xfrm>
            <a:off x="539999" y="1800000"/>
            <a:ext cx="1746001" cy="33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9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9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54" name="Google Shape;254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0"/>
          <p:cNvSpPr txBox="1"/>
          <p:nvPr>
            <p:ph idx="1" type="body"/>
          </p:nvPr>
        </p:nvSpPr>
        <p:spPr>
          <a:xfrm>
            <a:off x="539999" y="152400"/>
            <a:ext cx="4032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59" name="Google Shape;259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0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_1">
    <p:bg>
      <p:bgPr>
        <a:solidFill>
          <a:srgbClr val="EFF0F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e705df47cd_0_284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e705df47cd_0_28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4" name="Google Shape;264;g1e705df47cd_0_28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65" name="Google Shape;265;g1e705df47cd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40" name="Google Shape;4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41" name="Google Shape;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50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42" name="Google Shape;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43" name="Google Shape;4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5"/>
            <a:ext cx="1295809" cy="194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44" name="Google Shape;4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48" name="Google Shape;4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49" name="Google Shape;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50" name="Google Shape;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70" cy="609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51" name="Google Shape;5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90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52" name="Google Shape;52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5" cy="1890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53" name="Google Shape;53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4" cy="56411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9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0"/>
          <p:cNvSpPr txBox="1"/>
          <p:nvPr>
            <p:ph type="title"/>
          </p:nvPr>
        </p:nvSpPr>
        <p:spPr>
          <a:xfrm>
            <a:off x="539999" y="2268148"/>
            <a:ext cx="8064003" cy="60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57" name="Google Shape;5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2" cy="146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8" name="Google Shape;5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8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9" name="Google Shape;5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60" name="Google Shape;6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61" name="Google Shape;6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5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62" name="Google Shape;62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8"/>
            <a:ext cx="1431761" cy="1438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63" name="Google Shape;63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64" name="Google Shape;64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0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68" name="Google Shape;6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71" name="Google Shape;7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2"/>
            <a:ext cx="9144000" cy="488396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2"/>
          <p:cNvSpPr txBox="1"/>
          <p:nvPr>
            <p:ph type="title"/>
          </p:nvPr>
        </p:nvSpPr>
        <p:spPr>
          <a:xfrm>
            <a:off x="539999" y="719998"/>
            <a:ext cx="3852003" cy="25521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62"/>
          <p:cNvSpPr txBox="1"/>
          <p:nvPr>
            <p:ph idx="1" type="body"/>
          </p:nvPr>
        </p:nvSpPr>
        <p:spPr>
          <a:xfrm>
            <a:off x="539999" y="3272199"/>
            <a:ext cx="3852003" cy="140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74" name="Google Shape;7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2"/>
          <p:cNvSpPr txBox="1"/>
          <p:nvPr>
            <p:ph idx="12" type="sldNum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539999" y="719998"/>
            <a:ext cx="8064003" cy="7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539999" y="1260000"/>
            <a:ext cx="806400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Google Shape;166;p85" id="8" name="Google Shape;8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7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705df47cd_0_0"/>
          <p:cNvSpPr txBox="1"/>
          <p:nvPr>
            <p:ph type="title"/>
          </p:nvPr>
        </p:nvSpPr>
        <p:spPr>
          <a:xfrm>
            <a:off x="540000" y="1866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Data</a:t>
            </a:r>
            <a:endParaRPr/>
          </a:p>
        </p:txBody>
      </p:sp>
      <p:sp>
        <p:nvSpPr>
          <p:cNvPr id="271" name="Google Shape;271;g1e705df47cd_0_0"/>
          <p:cNvSpPr txBox="1"/>
          <p:nvPr>
            <p:ph idx="1" type="subTitle"/>
          </p:nvPr>
        </p:nvSpPr>
        <p:spPr>
          <a:xfrm>
            <a:off x="540000" y="27388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5</a:t>
            </a:r>
            <a:br>
              <a:rPr lang="en-US">
                <a:solidFill>
                  <a:srgbClr val="19181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"/>
          <p:cNvSpPr txBox="1"/>
          <p:nvPr/>
        </p:nvSpPr>
        <p:spPr>
          <a:xfrm>
            <a:off x="1217112" y="2378969"/>
            <a:ext cx="670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JPA представляет собой спецификацию, которая описывает, как взаимодействовать с базами данных на уровне объектов. </a:t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Она позволяет нам использовать базы данных как хранилище объектов, минуя необходимость прямого написания SQL-кода.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1032575" y="1252225"/>
            <a:ext cx="70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Взаимодействие с базами данных: JDBC, JPA и Spring Data. Использование JDBC.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/>
          <p:nvPr/>
        </p:nvSpPr>
        <p:spPr>
          <a:xfrm>
            <a:off x="1364424" y="2559725"/>
            <a:ext cx="6148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слой абстракции, который построен поверх JPA (или других технологий доступа к данным),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который автоматизирует много общего кода, который нам пришлось бы написать самим.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 txBox="1"/>
          <p:nvPr/>
        </p:nvSpPr>
        <p:spPr>
          <a:xfrm>
            <a:off x="1032575" y="1480825"/>
            <a:ext cx="70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Взаимодействие с базами данных: JDBC, JPA и Spring Data. Использование JDBC.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/>
        </p:nvSpPr>
        <p:spPr>
          <a:xfrm>
            <a:off x="696943" y="2031462"/>
            <a:ext cx="8160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Основой всего Spring Data является модуль Spring Data Commons. 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 предоставляет общие интерфейсы и классы, которые используются всеми остальными модулями Spring Data.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 txBox="1"/>
          <p:nvPr/>
        </p:nvSpPr>
        <p:spPr>
          <a:xfrm>
            <a:off x="174526" y="1306352"/>
            <a:ext cx="87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DATA. Spring Data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/>
          <p:nvPr/>
        </p:nvSpPr>
        <p:spPr>
          <a:xfrm>
            <a:off x="708943" y="1727756"/>
            <a:ext cx="8160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 JPA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модуль, который предоставляет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поддержку для работы с SQL базами данных через JPA.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 расширяет базовые интерфейсы Spring Data Commons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добавляет специфические для JPA функции, такие как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поддержка JPQL (Java Persistence Query Language) и Specifications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динамического построения запросов.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 txBox="1"/>
          <p:nvPr/>
        </p:nvSpPr>
        <p:spPr>
          <a:xfrm>
            <a:off x="174526" y="914327"/>
            <a:ext cx="87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DATA. Spring Data JPA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"/>
          <p:cNvSpPr txBox="1"/>
          <p:nvPr/>
        </p:nvSpPr>
        <p:spPr>
          <a:xfrm>
            <a:off x="1435500" y="2022875"/>
            <a:ext cx="6273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 MongoDB позволяет нам работать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документами MongoDB, как если бы это были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обычные Java объекты.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Spring Data Redis предоставляет поддержку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структур данных Redis, таких как списки,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множества и отсортированные множества.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174526" y="755595"/>
            <a:ext cx="879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Data MongoDB, Spring Data Redis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60;p115" id="357" name="Google Shape;3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8" y="186599"/>
            <a:ext cx="291602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5"/>
          <p:cNvSpPr txBox="1"/>
          <p:nvPr/>
        </p:nvSpPr>
        <p:spPr>
          <a:xfrm>
            <a:off x="1636650" y="1902275"/>
            <a:ext cx="60327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Репозитории в Spring Data – это как магазины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 для ваших Java объектов. </a:t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Они обеспечивают доступ к базе данных и помогают вам выполнять различные операции над данными без необходимости писать SQL или JPQL код.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916799" y="11525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Репозитории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bd0fe895e_0_2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Как создать репозиторий в Spring Data</a:t>
            </a:r>
            <a:endParaRPr/>
          </a:p>
        </p:txBody>
      </p:sp>
      <p:sp>
        <p:nvSpPr>
          <p:cNvPr id="365" name="Google Shape;365;g28bd0fe895e_0_20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Все, что вам нужно сделать, – это определить интерфейс, который наследуется от одного из базовых интерфейсов репозитория Spring Data, таких как CrudRepository или JpaRepository.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Так, если у нас есть сущность User, мы можем создать репозиторий для него следующим образом: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6" name="Google Shape;366;g28bd0fe895e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95850"/>
            <a:ext cx="8064001" cy="99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bd0fe895e_0_61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пользовательских запросов</a:t>
            </a:r>
            <a:endParaRPr/>
          </a:p>
        </p:txBody>
      </p:sp>
      <p:sp>
        <p:nvSpPr>
          <p:cNvPr id="372" name="Google Shape;372;g28bd0fe895e_0_612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Если мы хотим найти всех пользователей с определенным именем, мы можем просто добавить метод с подходящим именем в наш репозиторий: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3" name="Google Shape;373;g28bd0fe895e_0_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72875"/>
            <a:ext cx="8064001" cy="99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bd0fe895e_0_62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пользовательских запросов</a:t>
            </a:r>
            <a:endParaRPr/>
          </a:p>
        </p:txBody>
      </p:sp>
      <p:sp>
        <p:nvSpPr>
          <p:cNvPr id="379" name="Google Shape;379;g28bd0fe895e_0_621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Для сложных или специфических запросов, которые не поддаются генерации из названий методов, можно использовать аннотацию @Query, чтобы задать свой собственный запрос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на языке, поддерживаемом вашей базой данных.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0" name="Google Shape;380;g28bd0fe895e_0_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11300"/>
            <a:ext cx="8064001" cy="143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bd0fe895e_0_62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JPA классов</a:t>
            </a:r>
            <a:endParaRPr/>
          </a:p>
        </p:txBody>
      </p:sp>
      <p:sp>
        <p:nvSpPr>
          <p:cNvPr id="386" name="Google Shape;386;g28bd0fe895e_0_629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Вот пример простого JPA класса: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387" name="Google Shape;387;g28bd0fe895e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2" y="1628425"/>
            <a:ext cx="6529274" cy="3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"/>
          <p:cNvSpPr txBox="1"/>
          <p:nvPr>
            <p:ph idx="4294967295" type="title"/>
          </p:nvPr>
        </p:nvSpPr>
        <p:spPr>
          <a:xfrm>
            <a:off x="548748" y="719998"/>
            <a:ext cx="8064004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SemiBold"/>
              <a:buNone/>
            </a:pPr>
            <a:r>
              <a:rPr lang="en-US"/>
              <a:t>Что будет на уроке сегодня</a:t>
            </a:r>
            <a:endParaRPr/>
          </a:p>
        </p:txBody>
      </p:sp>
      <p:sp>
        <p:nvSpPr>
          <p:cNvPr id="277" name="Google Shape;277;p2"/>
          <p:cNvSpPr txBox="1"/>
          <p:nvPr>
            <p:ph idx="1" type="body"/>
          </p:nvPr>
        </p:nvSpPr>
        <p:spPr>
          <a:xfrm>
            <a:off x="540000" y="1163099"/>
            <a:ext cx="7105137" cy="36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Базы данных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Spring Data: Обобщение  и упрощение работы с базами данных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Конфигурации Spring Data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Техническое задание на разработку Spring приложения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Проверка работы нашего приложения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bd0fe895e_0_63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JPA классов</a:t>
            </a:r>
            <a:endParaRPr/>
          </a:p>
        </p:txBody>
      </p:sp>
      <p:sp>
        <p:nvSpPr>
          <p:cNvPr id="393" name="Google Shape;393;g28bd0fe895e_0_638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этом примере у нас есть класс User, который представляет пользователя нашего приложения.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Аннотация @Entity на классе указывает, что этот класс является JPA сущностью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и должен быть отображен на таблицу базы данных.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Поле id отмечено аннотациями @Id и @GeneratedValue.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Остальные поля класса будут отображены на колонки таблицы с теми же именами.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bd0fe895e_0_64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Аннотации для полей JPA классов</a:t>
            </a:r>
            <a:endParaRPr/>
          </a:p>
        </p:txBody>
      </p:sp>
      <p:sp>
        <p:nvSpPr>
          <p:cNvPr id="399" name="Google Shape;399;g28bd0fe895e_0_645"/>
          <p:cNvSpPr txBox="1"/>
          <p:nvPr/>
        </p:nvSpPr>
        <p:spPr>
          <a:xfrm>
            <a:off x="543416" y="1683959"/>
            <a:ext cx="1658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@Column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задать имя колонки и другие параметры, такие как nullable и length.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g28bd0fe895e_0_645"/>
          <p:cNvGrpSpPr/>
          <p:nvPr/>
        </p:nvGrpSpPr>
        <p:grpSpPr>
          <a:xfrm>
            <a:off x="543416" y="1243671"/>
            <a:ext cx="368400" cy="368400"/>
            <a:chOff x="0" y="0"/>
            <a:chExt cx="368400" cy="368400"/>
          </a:xfrm>
        </p:grpSpPr>
        <p:sp>
          <p:nvSpPr>
            <p:cNvPr id="401" name="Google Shape;401;g28bd0fe895e_0_645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02" name="Google Shape;402;g28bd0fe895e_0_645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g28bd0fe895e_0_645"/>
          <p:cNvSpPr txBox="1"/>
          <p:nvPr/>
        </p:nvSpPr>
        <p:spPr>
          <a:xfrm>
            <a:off x="2682287" y="1684807"/>
            <a:ext cx="16587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@Temporal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указания типа даты/времени для поля java.util.Date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java.util.Calendar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g28bd0fe895e_0_645"/>
          <p:cNvGrpSpPr/>
          <p:nvPr/>
        </p:nvGrpSpPr>
        <p:grpSpPr>
          <a:xfrm>
            <a:off x="2682287" y="1244519"/>
            <a:ext cx="368400" cy="368400"/>
            <a:chOff x="0" y="0"/>
            <a:chExt cx="368400" cy="368400"/>
          </a:xfrm>
        </p:grpSpPr>
        <p:sp>
          <p:nvSpPr>
            <p:cNvPr id="405" name="Google Shape;405;g28bd0fe895e_0_645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06" name="Google Shape;406;g28bd0fe895e_0_645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g28bd0fe895e_0_645"/>
          <p:cNvSpPr txBox="1"/>
          <p:nvPr/>
        </p:nvSpPr>
        <p:spPr>
          <a:xfrm>
            <a:off x="4806811" y="1680997"/>
            <a:ext cx="1658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@Enumerted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Указывает, что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поле является перечислением.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g28bd0fe895e_0_645"/>
          <p:cNvGrpSpPr/>
          <p:nvPr/>
        </p:nvGrpSpPr>
        <p:grpSpPr>
          <a:xfrm>
            <a:off x="4806811" y="1240709"/>
            <a:ext cx="368400" cy="368400"/>
            <a:chOff x="0" y="0"/>
            <a:chExt cx="368400" cy="368400"/>
          </a:xfrm>
        </p:grpSpPr>
        <p:sp>
          <p:nvSpPr>
            <p:cNvPr id="409" name="Google Shape;409;g28bd0fe895e_0_645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10" name="Google Shape;410;g28bd0fe895e_0_645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g28bd0fe895e_0_645"/>
          <p:cNvSpPr txBox="1"/>
          <p:nvPr/>
        </p:nvSpPr>
        <p:spPr>
          <a:xfrm>
            <a:off x="6778934" y="1679367"/>
            <a:ext cx="16587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@OneToMany. @ManyToOne. @ManyToMany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эти аннотации используются для отображения отношений между сущностями.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g28bd0fe895e_0_645"/>
          <p:cNvGrpSpPr/>
          <p:nvPr/>
        </p:nvGrpSpPr>
        <p:grpSpPr>
          <a:xfrm>
            <a:off x="6778934" y="1239079"/>
            <a:ext cx="368400" cy="368400"/>
            <a:chOff x="0" y="0"/>
            <a:chExt cx="368400" cy="368400"/>
          </a:xfrm>
        </p:grpSpPr>
        <p:sp>
          <p:nvSpPr>
            <p:cNvPr id="413" name="Google Shape;413;g28bd0fe895e_0_645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414" name="Google Shape;414;g28bd0fe895e_0_645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bd0fe895e_0_66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Конфигурация Spring Data с помощью Java код</a:t>
            </a:r>
            <a:r>
              <a:rPr lang="en-US"/>
              <a:t>а</a:t>
            </a:r>
            <a:endParaRPr/>
          </a:p>
        </p:txBody>
      </p:sp>
      <p:sp>
        <p:nvSpPr>
          <p:cNvPr id="420" name="Google Shape;420;g28bd0fe895e_0_667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Вот базовый пример конфигурации Spring Data на Java: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21" name="Google Shape;421;g28bd0fe895e_0_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628425"/>
            <a:ext cx="6529272" cy="3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bd0fe895e_0_67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Конфигурация Spring Data с помощью Java кода</a:t>
            </a:r>
            <a:endParaRPr/>
          </a:p>
        </p:txBody>
      </p:sp>
      <p:sp>
        <p:nvSpPr>
          <p:cNvPr id="427" name="Google Shape;427;g28bd0fe895e_0_676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Вот базовый пример конфигурации Spring Data на Java (продолжение):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28" name="Google Shape;428;g28bd0fe895e_0_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628425"/>
            <a:ext cx="8064000" cy="247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bd0fe895e_0_68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Конфигурация Spring Data с помощью Java кода</a:t>
            </a:r>
            <a:endParaRPr/>
          </a:p>
        </p:txBody>
      </p:sp>
      <p:sp>
        <p:nvSpPr>
          <p:cNvPr id="434" name="Google Shape;434;g28bd0fe895e_0_684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@EnableJpaRepositories: Эта аннотация активирует создание репозиториев Spring Data. 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@EnableTransactionManagement: Эта аннотация включает поддержку управления транзакциями Spring. 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Методы, аннотированные @Bean, создают различные компоненты, необходимые для работы JPA.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preencoded.png" id="435" name="Google Shape;435;g28bd0fe895e_0_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675" y="2571750"/>
            <a:ext cx="1794624" cy="19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bd0fe895e_0_69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Конфигурация Spring Data с помощью application.yaml</a:t>
            </a:r>
            <a:endParaRPr/>
          </a:p>
        </p:txBody>
      </p:sp>
      <p:sp>
        <p:nvSpPr>
          <p:cNvPr id="441" name="Google Shape;441;g28bd0fe895e_0_691"/>
          <p:cNvSpPr txBox="1"/>
          <p:nvPr>
            <p:ph idx="1" type="body"/>
          </p:nvPr>
        </p:nvSpPr>
        <p:spPr>
          <a:xfrm>
            <a:off x="540000" y="1163099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файле application.yaml мы можем указать следующее: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42" name="Google Shape;442;g28bd0fe895e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628423"/>
            <a:ext cx="7541976" cy="3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bd0fe895e_0_70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Конфигурация Spring Data с помощью application.yaml</a:t>
            </a:r>
            <a:endParaRPr/>
          </a:p>
        </p:txBody>
      </p:sp>
      <p:sp>
        <p:nvSpPr>
          <p:cNvPr id="448" name="Google Shape;448;g28bd0fe895e_0_700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spring.datasource: Здесь мы указываем параметры подключения к базе данных,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такие как URL, имя пользователя и пароль. 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spring.jpa.hibernate.ddl-auto: Этот параметр определяет, как Hibernate должен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управлять схемой базы данных. 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spring.jpa.show-sql: Если этот параметр установлен в true, Hibernate будет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показывать SQL запросы, которые он выполняет.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3" name="Google Shape;453;g28bd0fe895e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9821">
            <a:off x="6954522" y="2824402"/>
            <a:ext cx="1230962" cy="1230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8bd0fe895e_0_70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Spring проекта</a:t>
            </a:r>
            <a:endParaRPr/>
          </a:p>
        </p:txBody>
      </p:sp>
      <p:sp>
        <p:nvSpPr>
          <p:cNvPr id="455" name="Google Shape;455;g28bd0fe895e_0_707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Перейдите на сайт Spring Initializr и выберите следующие параметры: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Project: </a:t>
            </a:r>
            <a:r>
              <a:rPr lang="en-US" sz="1200">
                <a:solidFill>
                  <a:schemeClr val="dk1"/>
                </a:solidFill>
              </a:rPr>
              <a:t>Maven Project 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Language: </a:t>
            </a:r>
            <a:r>
              <a:rPr lang="en-US" sz="1200">
                <a:solidFill>
                  <a:schemeClr val="dk1"/>
                </a:solidFill>
              </a:rPr>
              <a:t>Java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Spring Boot: </a:t>
            </a:r>
            <a:r>
              <a:rPr lang="en-US" sz="1200">
                <a:solidFill>
                  <a:schemeClr val="dk1"/>
                </a:solidFill>
              </a:rPr>
              <a:t>Выберите последнюю стабильную версию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Project Metadata:</a:t>
            </a:r>
            <a:r>
              <a:rPr lang="en-US" sz="1200">
                <a:solidFill>
                  <a:schemeClr val="dk1"/>
                </a:solidFill>
              </a:rPr>
              <a:t> Введите информацию о своем проекте. Например:</a:t>
            </a:r>
            <a:endParaRPr sz="1200">
              <a:solidFill>
                <a:schemeClr val="dk1"/>
              </a:solidFill>
            </a:endParaRPr>
          </a:p>
          <a:p>
            <a:pPr indent="-2476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Group: </a:t>
            </a:r>
            <a:r>
              <a:rPr lang="en-US" sz="1200">
                <a:solidFill>
                  <a:schemeClr val="dk1"/>
                </a:solidFill>
              </a:rPr>
              <a:t>com.example</a:t>
            </a:r>
            <a:endParaRPr sz="1200">
              <a:solidFill>
                <a:schemeClr val="dk1"/>
              </a:solidFill>
            </a:endParaRPr>
          </a:p>
          <a:p>
            <a:pPr indent="-2476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Artifact:</a:t>
            </a:r>
            <a:r>
              <a:rPr lang="en-US" sz="1200">
                <a:solidFill>
                  <a:schemeClr val="dk1"/>
                </a:solidFill>
              </a:rPr>
              <a:t> mynotes</a:t>
            </a:r>
            <a:endParaRPr sz="1200">
              <a:solidFill>
                <a:schemeClr val="dk1"/>
              </a:solidFill>
            </a:endParaRPr>
          </a:p>
          <a:p>
            <a:pPr indent="-2476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Name: </a:t>
            </a:r>
            <a:r>
              <a:rPr lang="en-US" sz="1200">
                <a:solidFill>
                  <a:schemeClr val="dk1"/>
                </a:solidFill>
              </a:rPr>
              <a:t>MyNotes</a:t>
            </a:r>
            <a:endParaRPr sz="1200">
              <a:solidFill>
                <a:schemeClr val="dk1"/>
              </a:solidFill>
            </a:endParaRPr>
          </a:p>
          <a:p>
            <a:pPr indent="-2476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Description:</a:t>
            </a:r>
            <a:r>
              <a:rPr lang="en-US" sz="1200">
                <a:solidFill>
                  <a:schemeClr val="dk1"/>
                </a:solidFill>
              </a:rPr>
              <a:t> A simple note management application</a:t>
            </a:r>
            <a:endParaRPr sz="1200">
              <a:solidFill>
                <a:schemeClr val="dk1"/>
              </a:solidFill>
            </a:endParaRPr>
          </a:p>
          <a:p>
            <a:pPr indent="-2476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Package Name:</a:t>
            </a:r>
            <a:r>
              <a:rPr lang="en-US" sz="1200">
                <a:solidFill>
                  <a:schemeClr val="dk1"/>
                </a:solidFill>
              </a:rPr>
              <a:t> com.example.mynotes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preencoded.png" id="456" name="Google Shape;456;g28bd0fe895e_0_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7572" y="3170200"/>
            <a:ext cx="1471925" cy="11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bd0fe895e_0_71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Spring проекта</a:t>
            </a:r>
            <a:endParaRPr/>
          </a:p>
        </p:txBody>
      </p:sp>
      <p:sp>
        <p:nvSpPr>
          <p:cNvPr id="462" name="Google Shape;462;g28bd0fe895e_0_714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Выбор зависимостей. 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 нам нужно выбрать зависимости, которые нам понадобятся для нашего проекта: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Spring Web: </a:t>
            </a:r>
            <a:r>
              <a:rPr lang="en-US" sz="1200">
                <a:solidFill>
                  <a:schemeClr val="dk1"/>
                </a:solidFill>
              </a:rPr>
              <a:t>Для создания веб-приложения с использованием Spring MVC.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Spring Data JPA: </a:t>
            </a:r>
            <a:r>
              <a:rPr lang="en-US" sz="1200">
                <a:solidFill>
                  <a:schemeClr val="dk1"/>
                </a:solidFill>
              </a:rPr>
              <a:t>Для работы с базой данных через JPA.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Thymeleaf: </a:t>
            </a:r>
            <a:r>
              <a:rPr lang="en-US" sz="1200">
                <a:solidFill>
                  <a:schemeClr val="dk1"/>
                </a:solidFill>
              </a:rPr>
              <a:t>Для создания веб-страниц нашего приложения.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Spring Boot DevTools: </a:t>
            </a:r>
            <a:r>
              <a:rPr lang="en-US" sz="1200">
                <a:solidFill>
                  <a:schemeClr val="dk1"/>
                </a:solidFill>
              </a:rPr>
              <a:t>Для автоматической перезагрузки приложения при изменении кода.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PostgreSQL: </a:t>
            </a:r>
            <a:r>
              <a:rPr lang="en-US" sz="1200">
                <a:solidFill>
                  <a:schemeClr val="dk1"/>
                </a:solidFill>
              </a:rPr>
              <a:t>Драйвер для нашей базы данных. Мы будем использовать postgres.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bd0fe895e_0_72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Поднятие PostgreSQL в Docker</a:t>
            </a:r>
            <a:endParaRPr/>
          </a:p>
        </p:txBody>
      </p:sp>
      <p:sp>
        <p:nvSpPr>
          <p:cNvPr id="468" name="Google Shape;468;g28bd0fe895e_0_720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Шаг 1: Создание файла Dockerfile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Вначале нам нужно создать файл Dockerfile, который опишет наш контейнер.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Создайте новый файл с именем Dockerfile и добавьте в него следующий код: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69" name="Google Shape;469;g28bd0fe895e_0_7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334254"/>
            <a:ext cx="5476251" cy="16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/>
          <p:nvPr/>
        </p:nvSpPr>
        <p:spPr>
          <a:xfrm>
            <a:off x="916799" y="1132830"/>
            <a:ext cx="7310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"/>
              <a:buNone/>
            </a:pPr>
            <a:r>
              <a:t/>
            </a:r>
            <a:endParaRPr b="1" i="0" sz="26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Правильное хранение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"/>
          <p:cNvSpPr txBox="1"/>
          <p:nvPr/>
        </p:nvSpPr>
        <p:spPr>
          <a:xfrm>
            <a:off x="1217099" y="2239952"/>
            <a:ext cx="6709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Нам нужно думать о том, как организована наша база данных, какие типы данных мы храним, как они связаны друг с другом и как они будут использоваться.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bd0fe895e_0_72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Поднятие PostgreSQL в Docker</a:t>
            </a:r>
            <a:endParaRPr/>
          </a:p>
        </p:txBody>
      </p:sp>
      <p:sp>
        <p:nvSpPr>
          <p:cNvPr id="475" name="Google Shape;475;g28bd0fe895e_0_728"/>
          <p:cNvSpPr txBox="1"/>
          <p:nvPr>
            <p:ph idx="1" type="body"/>
          </p:nvPr>
        </p:nvSpPr>
        <p:spPr>
          <a:xfrm>
            <a:off x="540000" y="1163100"/>
            <a:ext cx="79596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2: Создание и запуск контейнера Docker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 мы можем создать и запустить наш контейнер Docker. Откройте терминал,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перейдите в директорию, где находится ваш Dockerfile, и выполните следующую команду: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76" name="Google Shape;476;g28bd0fe895e_0_72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540000" y="2183575"/>
            <a:ext cx="4242226" cy="4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8bd0fe895e_0_728"/>
          <p:cNvSpPr txBox="1"/>
          <p:nvPr/>
        </p:nvSpPr>
        <p:spPr>
          <a:xfrm>
            <a:off x="463800" y="2956525"/>
            <a:ext cx="689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Эта команда создаст новый образ Docker с именем “mynotes-db”. После того, как образ будет создан, вы можете запустить контейнер с помощью следующей команды:</a:t>
            </a:r>
            <a:endParaRPr/>
          </a:p>
        </p:txBody>
      </p:sp>
      <p:pic>
        <p:nvPicPr>
          <p:cNvPr id="478" name="Google Shape;478;g28bd0fe895e_0_7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49" y="3623725"/>
            <a:ext cx="6301175" cy="4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bd0fe895e_0_74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Подключение к базе данных из Spring проекта</a:t>
            </a:r>
            <a:endParaRPr/>
          </a:p>
        </p:txBody>
      </p:sp>
      <p:sp>
        <p:nvSpPr>
          <p:cNvPr id="484" name="Google Shape;484;g28bd0fe895e_0_741"/>
          <p:cNvSpPr txBox="1"/>
          <p:nvPr>
            <p:ph idx="1" type="body"/>
          </p:nvPr>
        </p:nvSpPr>
        <p:spPr>
          <a:xfrm>
            <a:off x="540000" y="1163100"/>
            <a:ext cx="79596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Теперь, когда у нас есть работающий контейнер с PostgreSQL, мы можем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подключиться к нему из нашего Spring проекта. Для этого нам нужно добавить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несколько строк в наш файл конфигурации application.yaml: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85" name="Google Shape;485;g28bd0fe895e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091900"/>
            <a:ext cx="6396522" cy="25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bd0fe895e_0_75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классов моделей и JPA</a:t>
            </a:r>
            <a:endParaRPr/>
          </a:p>
        </p:txBody>
      </p:sp>
      <p:sp>
        <p:nvSpPr>
          <p:cNvPr id="491" name="Google Shape;491;g28bd0fe895e_0_752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Класс модели Note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Начнем с создания класса Note, который будет представлять наши заметки.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Этот класс будет простым POJO (Plain Old Java Object) с четырьмя полями: id, author, title, и content.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Добавим в него геттеры и сеттеры для этих полей: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92" name="Google Shape;492;g28bd0fe895e_0_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571750"/>
            <a:ext cx="5407596" cy="21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bd0fe895e_0_76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классов моделей и JPA</a:t>
            </a:r>
            <a:endParaRPr/>
          </a:p>
        </p:txBody>
      </p:sp>
      <p:sp>
        <p:nvSpPr>
          <p:cNvPr id="498" name="Google Shape;498;g28bd0fe895e_0_761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JPA класс NoteEntity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 перейдем к созданию JPA класса NoteEntity, который будет отображать наши заметки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на таблицу базы данных. Он будет очень похож на класс Note, но с добавлением аннотаций JPA: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499" name="Google Shape;499;g28bd0fe895e_0_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7" y="2328252"/>
            <a:ext cx="5960035" cy="235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bd0fe895e_0_77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классов моделей и JPA</a:t>
            </a:r>
            <a:endParaRPr/>
          </a:p>
        </p:txBody>
      </p:sp>
      <p:sp>
        <p:nvSpPr>
          <p:cNvPr id="505" name="Google Shape;505;g28bd0fe895e_0_770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JPA класс NoteEntity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descr="Image" id="506" name="Google Shape;506;g28bd0fe895e_0_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628426"/>
            <a:ext cx="8064001" cy="257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bd0fe895e_0_78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классов моделей и JPA</a:t>
            </a:r>
            <a:endParaRPr/>
          </a:p>
        </p:txBody>
      </p:sp>
      <p:sp>
        <p:nvSpPr>
          <p:cNvPr id="512" name="Google Shape;512;g28bd0fe895e_0_781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JPA класс NoteEntity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этом классе мы видим несколько важных аннотаций: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@Entity: </a:t>
            </a:r>
            <a:r>
              <a:rPr lang="en-US" sz="1200">
                <a:solidFill>
                  <a:schemeClr val="dk1"/>
                </a:solidFill>
              </a:rPr>
              <a:t>эта аннотация указывает, что класс является JPA сущностью.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@Table: </a:t>
            </a:r>
            <a:r>
              <a:rPr lang="en-US" sz="1200">
                <a:solidFill>
                  <a:schemeClr val="dk1"/>
                </a:solidFill>
              </a:rPr>
              <a:t>эта аннотация позволяет нам указать имя таблицы, на которую будет отображаться наш класс.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@Id и @GeneratedValue: </a:t>
            </a:r>
            <a:r>
              <a:rPr lang="en-US" sz="1200">
                <a:solidFill>
                  <a:schemeClr val="dk1"/>
                </a:solidFill>
              </a:rPr>
              <a:t>эти аннотации указывают, что поле id является идентификатором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и его значение должно быть сгенерировано автоматически.</a:t>
            </a: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@Column: </a:t>
            </a:r>
            <a:r>
              <a:rPr lang="en-US" sz="1200">
                <a:solidFill>
                  <a:schemeClr val="dk1"/>
                </a:solidFill>
              </a:rPr>
              <a:t>эта аннотация позволяет нам указать параметры для колонки,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соответствующей данному полю.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bd0fe895e_0_78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интерфейса репозитория</a:t>
            </a:r>
            <a:endParaRPr/>
          </a:p>
        </p:txBody>
      </p:sp>
      <p:sp>
        <p:nvSpPr>
          <p:cNvPr id="518" name="Google Shape;518;g28bd0fe895e_0_789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Для нашего приложения нам понадобится репозиторий NoteRepository,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который будет обеспечивать операции CRUD для нашего класса NoteEntity: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19" name="Google Shape;519;g28bd0fe895e_0_7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848350"/>
            <a:ext cx="8064000" cy="666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28bd0fe895e_0_789"/>
          <p:cNvSpPr txBox="1"/>
          <p:nvPr>
            <p:ph idx="1" type="body"/>
          </p:nvPr>
        </p:nvSpPr>
        <p:spPr>
          <a:xfrm>
            <a:off x="540000" y="28395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этом интерфейсе мы указываем два параметра типа для JpaRepository: тип нашей сущности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(NoteEntity) и тип идентификатора (Long). JpaRepository предоставляет нам множество полезных методов, таких как findAll(), findById(), save(), delete(), и т.д., без необходимости их реализовывать.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bd0fe895e_0_80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Добавление пользовательских методов в репозиторий</a:t>
            </a:r>
            <a:endParaRPr/>
          </a:p>
        </p:txBody>
      </p:sp>
      <p:sp>
        <p:nvSpPr>
          <p:cNvPr id="526" name="Google Shape;526;g28bd0fe895e_0_800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 дополнение к методам, предоставляемым JpaRepository, мы можем добавить свои собственные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методы в репозиторий. Например, давайте добавим метод для поиска заметок по автору: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27" name="Google Shape;527;g28bd0fe895e_0_8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858475"/>
            <a:ext cx="8064000" cy="86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8bd0fe895e_0_81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интерфейса сервиса</a:t>
            </a:r>
            <a:endParaRPr/>
          </a:p>
        </p:txBody>
      </p:sp>
      <p:sp>
        <p:nvSpPr>
          <p:cNvPr id="533" name="Google Shape;533;g28bd0fe895e_0_810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Вначале, создадим интерфейс для нашего сервиса. Это хорошая практика,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поскольку она делает наш код более гибким и тестируемым: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534" name="Google Shape;534;g28bd0fe895e_0_8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8" y="1873802"/>
            <a:ext cx="5363050" cy="17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bd0fe895e_0_819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Реализация интерфейса сервиса</a:t>
            </a:r>
            <a:endParaRPr/>
          </a:p>
        </p:txBody>
      </p:sp>
      <p:sp>
        <p:nvSpPr>
          <p:cNvPr id="540" name="Google Shape;540;g28bd0fe895e_0_819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 создадим класс NoteServiceImpl, который будет реализовывать наш интерфейс NoteService: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541" name="Google Shape;541;g28bd0fe895e_0_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628425"/>
            <a:ext cx="6037279" cy="3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bd0fe895e_0_0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Хранение данных в Java коллекциях</a:t>
            </a:r>
            <a:endParaRPr/>
          </a:p>
        </p:txBody>
      </p:sp>
      <p:sp>
        <p:nvSpPr>
          <p:cNvPr id="289" name="Google Shape;289;g28bd0fe895e_0_0"/>
          <p:cNvSpPr/>
          <p:nvPr/>
        </p:nvSpPr>
        <p:spPr>
          <a:xfrm>
            <a:off x="548750" y="1407200"/>
            <a:ext cx="2394000" cy="1674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g28bd0fe895e_0_0"/>
          <p:cNvSpPr txBox="1"/>
          <p:nvPr/>
        </p:nvSpPr>
        <p:spPr>
          <a:xfrm>
            <a:off x="-599950" y="1943000"/>
            <a:ext cx="4691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ArrayList</a:t>
            </a:r>
            <a:endParaRPr i="0" sz="18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1" name="Google Shape;291;g28bd0fe895e_0_0"/>
          <p:cNvSpPr/>
          <p:nvPr/>
        </p:nvSpPr>
        <p:spPr>
          <a:xfrm>
            <a:off x="3200125" y="1407200"/>
            <a:ext cx="2394000" cy="1674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g28bd0fe895e_0_0"/>
          <p:cNvSpPr txBox="1"/>
          <p:nvPr/>
        </p:nvSpPr>
        <p:spPr>
          <a:xfrm>
            <a:off x="2051425" y="1943000"/>
            <a:ext cx="4691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lang="en-US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HashMap</a:t>
            </a:r>
            <a:endParaRPr i="0" sz="18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bd0fe895e_0_82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Реализация интерфейса сервиса</a:t>
            </a:r>
            <a:endParaRPr/>
          </a:p>
        </p:txBody>
      </p:sp>
      <p:pic>
        <p:nvPicPr>
          <p:cNvPr descr="Image" id="547" name="Google Shape;547;g28bd0fe895e_0_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198075"/>
            <a:ext cx="8064001" cy="243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bd0fe895e_0_836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Реализация интерфейса сервиса</a:t>
            </a:r>
            <a:endParaRPr/>
          </a:p>
        </p:txBody>
      </p:sp>
      <p:pic>
        <p:nvPicPr>
          <p:cNvPr descr="Image" id="553" name="Google Shape;553;g28bd0fe895e_0_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9" y="1198076"/>
            <a:ext cx="6350930" cy="34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bd0fe895e_0_84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Как это работает в Spring</a:t>
            </a:r>
            <a:endParaRPr/>
          </a:p>
        </p:txBody>
      </p:sp>
      <p:sp>
        <p:nvSpPr>
          <p:cNvPr id="559" name="Google Shape;559;g28bd0fe895e_0_842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Для этого нам нужно добавить новый тег в наш HTML-файл – &lt;a&gt;.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Этот тег создает ссылку на другую страницу. Вот как это выглядит: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560" name="Google Shape;560;g28bd0fe895e_0_8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76650"/>
            <a:ext cx="8064000" cy="215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bd0fe895e_0_853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Создание класса контроллера</a:t>
            </a:r>
            <a:endParaRPr/>
          </a:p>
        </p:txBody>
      </p:sp>
      <p:sp>
        <p:nvSpPr>
          <p:cNvPr id="566" name="Google Shape;566;g28bd0fe895e_0_853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Для создания контроллера создадим новый класс NoteController и аннотируем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его как @RestController. Это указывает Spring, что этот класс будет обрабатывать веб-запросы: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567" name="Google Shape;567;g28bd0fe895e_0_8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55300"/>
            <a:ext cx="5417191" cy="27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bd0fe895e_0_862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Добавление методов контроллера</a:t>
            </a:r>
            <a:endParaRPr/>
          </a:p>
        </p:txBody>
      </p:sp>
      <p:sp>
        <p:nvSpPr>
          <p:cNvPr id="573" name="Google Shape;573;g28bd0fe895e_0_862"/>
          <p:cNvSpPr txBox="1"/>
          <p:nvPr>
            <p:ph idx="1" type="body"/>
          </p:nvPr>
        </p:nvSpPr>
        <p:spPr>
          <a:xfrm>
            <a:off x="540000" y="1163100"/>
            <a:ext cx="79596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Теперь добавим методы в наш контроллер для каждой из операций, которые мы хотим поддерживать: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Image" id="574" name="Google Shape;574;g28bd0fe895e_0_8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49" y="1628424"/>
            <a:ext cx="5981882" cy="30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bd0fe895e_0_871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Добавление методов контроллера</a:t>
            </a:r>
            <a:endParaRPr/>
          </a:p>
        </p:txBody>
      </p:sp>
      <p:pic>
        <p:nvPicPr>
          <p:cNvPr descr="Image" id="580" name="Google Shape;580;g28bd0fe895e_0_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06" y="1163088"/>
            <a:ext cx="8048599" cy="223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8bd0fe895e_0_878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Добавление методов контроллера</a:t>
            </a:r>
            <a:endParaRPr/>
          </a:p>
        </p:txBody>
      </p:sp>
      <p:sp>
        <p:nvSpPr>
          <p:cNvPr id="586" name="Google Shape;586;g28bd0fe895e_0_878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Каждый из этих методов соответствует определенному типу HTTP-запроса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(GET, POST, PUT, DELETE) и обрабатывает определенный тип операции.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@GetMapping, @PostMapping, @PutMapping и @DeleteMapping </a:t>
            </a:r>
            <a:r>
              <a:rPr lang="en-US" sz="1200">
                <a:solidFill>
                  <a:schemeClr val="dk1"/>
                </a:solidFill>
              </a:rPr>
              <a:t>– это специализированные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версии аннотации @RequestMapping, которые указывают тип HTTP-запроса.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@PathVariable</a:t>
            </a:r>
            <a:r>
              <a:rPr lang="en-US" sz="1200">
                <a:solidFill>
                  <a:schemeClr val="dk1"/>
                </a:solidFill>
              </a:rPr>
              <a:t> используется для привязки части URL к параметру метода.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@RequestBody</a:t>
            </a:r>
            <a:r>
              <a:rPr lang="en-US" sz="1200">
                <a:solidFill>
                  <a:schemeClr val="dk1"/>
                </a:solidFill>
              </a:rPr>
              <a:t> используется для привязки тела запроса к параметру метода</a:t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bd0fe895e_0_887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Проверка работы приложения</a:t>
            </a:r>
            <a:endParaRPr/>
          </a:p>
        </p:txBody>
      </p:sp>
      <p:sp>
        <p:nvSpPr>
          <p:cNvPr id="592" name="Google Shape;592;g28bd0fe895e_0_887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1: Запуск приложения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Сначала убедимся, что наше приложение запускается без ошибок. Если вы видите сообщение,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что приложение успешно запущено и доступно по адресу http://localhost:8080, это хороший знак.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preencoded.png" id="593" name="Google Shape;593;g28bd0fe895e_0_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645" y="2786196"/>
            <a:ext cx="436022" cy="440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4" name="Google Shape;594;g28bd0fe895e_0_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023" y="3112252"/>
            <a:ext cx="1682975" cy="1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bd0fe895e_0_894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Проверка работы приложения</a:t>
            </a:r>
            <a:endParaRPr/>
          </a:p>
        </p:txBody>
      </p:sp>
      <p:sp>
        <p:nvSpPr>
          <p:cNvPr id="600" name="Google Shape;600;g28bd0fe895e_0_894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2. Получение списка всех заметок: </a:t>
            </a:r>
            <a:r>
              <a:rPr lang="en-US" sz="1200">
                <a:solidFill>
                  <a:schemeClr val="dk1"/>
                </a:solidFill>
              </a:rPr>
              <a:t>Отправьте GET-запрос к http://localhost:8080/api/notes.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Вы должны получить список всех заметок, включая только что созданную.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3. Обновление заметки: </a:t>
            </a:r>
            <a:r>
              <a:rPr lang="en-US" sz="1200">
                <a:solidFill>
                  <a:schemeClr val="dk1"/>
                </a:solidFill>
              </a:rPr>
              <a:t>Отправьте PUT-запрос к http://localhost:8080/api/notes/{id}, где {id} – это ID заметки, которую вы хотите обновить. В теле запроса укажите новые данные для заметки, например: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01" name="Google Shape;601;g28bd0fe895e_0_894"/>
          <p:cNvSpPr txBox="1"/>
          <p:nvPr/>
        </p:nvSpPr>
        <p:spPr>
          <a:xfrm>
            <a:off x="457200" y="3657600"/>
            <a:ext cx="84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ответ вы должны получить обновленную заметку.</a:t>
            </a:r>
            <a:endParaRPr/>
          </a:p>
        </p:txBody>
      </p:sp>
      <p:pic>
        <p:nvPicPr>
          <p:cNvPr id="602" name="Google Shape;602;g28bd0fe895e_0_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350750"/>
            <a:ext cx="3253800" cy="11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bd0fe895e_0_905"/>
          <p:cNvSpPr txBox="1"/>
          <p:nvPr>
            <p:ph idx="4294967295" type="title"/>
          </p:nvPr>
        </p:nvSpPr>
        <p:spPr>
          <a:xfrm>
            <a:off x="548748" y="719998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Проверка работы приложения</a:t>
            </a:r>
            <a:endParaRPr/>
          </a:p>
        </p:txBody>
      </p:sp>
      <p:sp>
        <p:nvSpPr>
          <p:cNvPr id="608" name="Google Shape;608;g28bd0fe895e_0_905"/>
          <p:cNvSpPr txBox="1"/>
          <p:nvPr>
            <p:ph idx="1" type="body"/>
          </p:nvPr>
        </p:nvSpPr>
        <p:spPr>
          <a:xfrm>
            <a:off x="540000" y="1163100"/>
            <a:ext cx="7959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Шаг 4. </a:t>
            </a:r>
            <a:r>
              <a:rPr b="1" lang="en-US" sz="1200">
                <a:solidFill>
                  <a:schemeClr val="dk1"/>
                </a:solidFill>
              </a:rPr>
              <a:t>Удаление заметки: </a:t>
            </a:r>
            <a:r>
              <a:rPr lang="en-US" sz="1200">
                <a:solidFill>
                  <a:schemeClr val="dk1"/>
                </a:solidFill>
              </a:rPr>
              <a:t>Отправьте DELETE-запрос к http://localhost:8080/api/notes/{id},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где {id} – это ID заметки, которую вы хотите удалить. В ответ вы не должны получить тело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сообщения, и при повторном запросе списка заметок удаленной заметки в нем быть не должно.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После выполнения этих шагов мы можем быть уверены, что наше приложение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корректно работает с базой данных и выполняет все необходимые операции.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preencoded.png" id="609" name="Google Shape;609;g28bd0fe895e_0_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416" y="2954448"/>
            <a:ext cx="750200" cy="10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/>
        </p:nvSpPr>
        <p:spPr>
          <a:xfrm>
            <a:off x="916799" y="1233710"/>
            <a:ext cx="731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хранение данных </a:t>
            </a:r>
            <a:b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коллекциях эффективно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1217099" y="2075430"/>
            <a:ext cx="670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у нас небольшое приложение для управления задачами, где одновременно работает только один пользователь, и все данные сбрасываются после завершения сессии, Java коллекции могут быть более быстрыми и эффективными в использовании, чем полноценная база данных.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"/>
          <p:cNvSpPr txBox="1"/>
          <p:nvPr/>
        </p:nvSpPr>
        <p:spPr>
          <a:xfrm>
            <a:off x="1217079" y="1967154"/>
            <a:ext cx="670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Базы данных были специально созданы для эффективного хранения, поиска и изменения больших объемов данных.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Они предлагают функции, такие как транзакции, которые гарантируют целостность данных, и индексы, которые ускоряют поиск данных.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1574660" y="1266834"/>
            <a:ext cx="59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Базы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/>
          <p:nvPr/>
        </p:nvSpPr>
        <p:spPr>
          <a:xfrm>
            <a:off x="916799" y="826127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базы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1217104" y="1554896"/>
            <a:ext cx="67098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базы данных, такие как PostgreSQL,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и Oracle, используют структурированный язык запросов (SQL) для управления данными.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SQL (Structured Query Language)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стандартный язык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работы с базами данных, который используется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создания, изменения, управления и извлечения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 из реляционных баз данных.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"/>
          <p:cNvSpPr txBox="1"/>
          <p:nvPr/>
        </p:nvSpPr>
        <p:spPr>
          <a:xfrm>
            <a:off x="916799" y="1215214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NoSQL базы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1217104" y="1978095"/>
            <a:ext cx="670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NoSQL базы данных, такие как MongoDB, Cassandra и Redis.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NoSQL (Not Only SQL) базы данных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тип баз данных, который был разработан для обработки больших объемов данных, которые не могут быть эффективно обработаны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традиционных реляционных баз данных.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"/>
          <p:cNvSpPr txBox="1"/>
          <p:nvPr/>
        </p:nvSpPr>
        <p:spPr>
          <a:xfrm>
            <a:off x="1217079" y="2412529"/>
            <a:ext cx="670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JDBC, или Java Database Connectivity,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API, которое позволяет нам взаимодействовать с базами данных напрямую из Java кода. </a:t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его помощью мы можем выполнять SQL-запросы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обрабатывать результаты.</a:t>
            </a:r>
            <a:endParaRPr b="0" i="0" sz="1200" u="none" cap="none" strike="noStrike">
              <a:solidFill>
                <a:srgbClr val="191816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22" name="Google Shape;322;p9"/>
          <p:cNvSpPr txBox="1"/>
          <p:nvPr/>
        </p:nvSpPr>
        <p:spPr>
          <a:xfrm>
            <a:off x="1032575" y="1252225"/>
            <a:ext cx="70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Взаимодействие с базами данных: JDBC, JPA и Spring Data. Использование JDBC.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